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21"/>
  </p:notesMasterIdLst>
  <p:sldIdLst>
    <p:sldId id="287" r:id="rId3"/>
    <p:sldId id="329" r:id="rId4"/>
    <p:sldId id="330" r:id="rId5"/>
    <p:sldId id="288" r:id="rId6"/>
    <p:sldId id="297" r:id="rId7"/>
    <p:sldId id="299" r:id="rId8"/>
    <p:sldId id="331" r:id="rId9"/>
    <p:sldId id="332" r:id="rId10"/>
    <p:sldId id="333" r:id="rId11"/>
    <p:sldId id="334" r:id="rId12"/>
    <p:sldId id="335" r:id="rId13"/>
    <p:sldId id="336" r:id="rId14"/>
    <p:sldId id="291" r:id="rId15"/>
    <p:sldId id="341" r:id="rId16"/>
    <p:sldId id="337" r:id="rId17"/>
    <p:sldId id="338" r:id="rId18"/>
    <p:sldId id="339" r:id="rId19"/>
    <p:sldId id="340" r:id="rId20"/>
  </p:sldIdLst>
  <p:sldSz cx="9144000" cy="5143500" type="screen16x9"/>
  <p:notesSz cx="6797675" cy="9874250"/>
  <p:defaultTextStyle>
    <a:defPPr>
      <a:defRPr lang="ru-R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mitry Lakontsev" initials="DL" lastIdx="1" clrIdx="0">
    <p:extLst>
      <p:ext uri="{19B8F6BF-5375-455C-9EA6-DF929625EA0E}">
        <p15:presenceInfo xmlns:p15="http://schemas.microsoft.com/office/powerpoint/2012/main" userId="S-1-5-21-3323604574-3833187214-1353823002-5912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C9EF"/>
    <a:srgbClr val="C1EFFF"/>
    <a:srgbClr val="FFEEB7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-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Средний стиль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Средний стиль 2 - акцент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Средний стиль 2 -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C4B1156A-380E-4F78-BDF5-A606A8083BF9}" styleName="Средний стиль 4 - акцент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  <a:tblStyle styleId="{0505E3EF-67EA-436B-97B2-0124C06EBD24}" styleName="Средний стиль 4 - акцент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00A15C55-8517-42AA-B614-E9B94910E393}" styleName="Средний стиль 2 - акцент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6E25E649-3F16-4E02-A733-19D2CDBF48F0}" styleName="Средний стиль 3 - акцент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27" autoAdjust="0"/>
    <p:restoredTop sz="92294" autoAdjust="0"/>
  </p:normalViewPr>
  <p:slideViewPr>
    <p:cSldViewPr snapToGrid="0" snapToObjects="1">
      <p:cViewPr varScale="1">
        <p:scale>
          <a:sx n="145" d="100"/>
          <a:sy n="145" d="100"/>
        </p:scale>
        <p:origin x="432" y="6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gif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49688" y="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8AAFCDB-3C88-4399-8B8F-0480CFAAF19D}" type="datetimeFigureOut">
              <a:rPr lang="en-US" smtClean="0"/>
              <a:pPr/>
              <a:t>1/15/2019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38150" y="1235075"/>
            <a:ext cx="5921375" cy="33321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79450" y="4751388"/>
            <a:ext cx="5438775" cy="38893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49688" y="9378950"/>
            <a:ext cx="2946400" cy="4953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B45843-95A7-4506-A0BB-BE19B8D9682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25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Specific language in each area: how we say about</a:t>
            </a:r>
            <a:r>
              <a:rPr lang="en-US" baseline="0" dirty="0" smtClean="0"/>
              <a:t> something and how we tell stories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DB45843-95A7-4506-A0BB-BE19B8D96825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433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27"/>
            <a:ext cx="7772400" cy="1102519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278599" indent="0" algn="ctr">
              <a:buNone/>
              <a:defRPr/>
            </a:lvl2pPr>
            <a:lvl3pPr marL="557199" indent="0" algn="ctr">
              <a:buNone/>
              <a:defRPr/>
            </a:lvl3pPr>
            <a:lvl4pPr marL="835798" indent="0" algn="ctr">
              <a:buNone/>
              <a:defRPr/>
            </a:lvl4pPr>
            <a:lvl5pPr marL="1114397" indent="0" algn="ctr">
              <a:buNone/>
              <a:defRPr/>
            </a:lvl5pPr>
            <a:lvl6pPr marL="1392996" indent="0" algn="ctr">
              <a:buNone/>
              <a:defRPr/>
            </a:lvl6pPr>
            <a:lvl7pPr marL="1671596" indent="0" algn="ctr">
              <a:buNone/>
              <a:defRPr/>
            </a:lvl7pPr>
            <a:lvl8pPr marL="1950195" indent="0" algn="ctr">
              <a:buNone/>
              <a:defRPr/>
            </a:lvl8pPr>
            <a:lvl9pPr marL="2228795" indent="0" algn="ctr">
              <a:buNone/>
              <a:defRPr/>
            </a:lvl9pPr>
          </a:lstStyle>
          <a:p>
            <a:r>
              <a:rPr lang="ru-RU" smtClean="0"/>
              <a:t>Образец подзаголовка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2585063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sldNum" sz="quarter" idx="10"/>
          </p:nvPr>
        </p:nvSpPr>
        <p:spPr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>
            <a:lvl1pPr>
              <a:defRPr/>
            </a:lvl1pPr>
          </a:lstStyle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‹#›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2"/>
          <p:cNvSpPr>
            <a:spLocks noChangeArrowheads="1"/>
          </p:cNvSpPr>
          <p:nvPr userDrawn="1"/>
        </p:nvSpPr>
        <p:spPr bwMode="auto">
          <a:xfrm>
            <a:off x="-76200" y="0"/>
            <a:ext cx="381000" cy="4686300"/>
          </a:xfrm>
          <a:prstGeom prst="rect">
            <a:avLst/>
          </a:prstGeom>
          <a:solidFill>
            <a:srgbClr val="8E9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</a:pPr>
            <a:endParaRPr lang="ru-RU" sz="1463">
              <a:solidFill>
                <a:srgbClr val="000000"/>
              </a:solidFill>
              <a:latin typeface="Times" charset="0"/>
              <a:ea typeface="MS PGothic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05587875"/>
      </p:ext>
    </p:extLst>
  </p:cSld>
  <p:clrMapOvr>
    <a:masterClrMapping/>
  </p:clrMapOvr>
  <p:timing>
    <p:tnLst>
      <p:par>
        <p:cTn id="1" dur="indefinite" restart="never" nodeType="tmRoot"/>
      </p:par>
    </p:tnLst>
  </p:timing>
  <p:hf hdr="0" ftr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035" name="Rectangle 11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381002" y="4857750"/>
            <a:ext cx="2084388" cy="342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731">
                <a:latin typeface="Arial" pitchFamily="34" charset="0"/>
              </a:defRPr>
            </a:lvl1pPr>
          </a:lstStyle>
          <a:p>
            <a:pPr algn="ctr"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  <a:ea typeface="MS PGothic" pitchFamily="34" charset="-128"/>
              </a:rPr>
              <a:pPr algn="ctr" defTabSz="685783" eaLnBrk="0" fontAlgn="base" hangingPunct="0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sv-SE" dirty="0">
              <a:solidFill>
                <a:srgbClr val="000000"/>
              </a:solidFill>
              <a:ea typeface="MS PGothic" pitchFamily="34" charset="-128"/>
            </a:endParaRPr>
          </a:p>
        </p:txBody>
      </p:sp>
      <p:sp>
        <p:nvSpPr>
          <p:cNvPr id="22" name="Line 8"/>
          <p:cNvSpPr>
            <a:spLocks noChangeShapeType="1"/>
          </p:cNvSpPr>
          <p:nvPr/>
        </p:nvSpPr>
        <p:spPr bwMode="auto">
          <a:xfrm>
            <a:off x="533400" y="857250"/>
            <a:ext cx="8077200" cy="0"/>
          </a:xfrm>
          <a:prstGeom prst="line">
            <a:avLst/>
          </a:prstGeom>
          <a:noFill/>
          <a:ln w="254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defTabSz="685783" eaLnBrk="0" fontAlgn="base" hangingPunct="0">
              <a:spcBef>
                <a:spcPct val="0"/>
              </a:spcBef>
              <a:spcAft>
                <a:spcPct val="0"/>
              </a:spcAft>
              <a:defRPr/>
            </a:pPr>
            <a:endParaRPr lang="en-US" sz="1463">
              <a:solidFill>
                <a:srgbClr val="000000"/>
              </a:solidFill>
              <a:latin typeface="Times" charset="0"/>
              <a:ea typeface="ＭＳ Ｐゴシック" charset="0"/>
            </a:endParaRPr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59820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</p:sldLayoutIdLst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79430" y="213126"/>
            <a:ext cx="7064375" cy="5298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993333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</a:t>
            </a:r>
            <a:r>
              <a:rPr lang="en-US" dirty="0" smtClean="0"/>
              <a:t>title</a:t>
            </a:r>
            <a:endParaRPr 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1" y="971550"/>
            <a:ext cx="7221539" cy="3086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pic>
        <p:nvPicPr>
          <p:cNvPr id="1033" name="Picture 9" descr="C:\Users\Admin\Downloads\skoltech-logo (2)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72400" y="4800604"/>
            <a:ext cx="1066800" cy="2314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9728547"/>
      </p:ext>
    </p:extLst>
  </p:cSld>
  <p:clrMap bg1="lt1" tx1="dk1" bg2="lt2" tx2="dk2" accent1="accent1" accent2="accent2" accent3="accent3" accent4="accent4" accent5="accent5" accent6="accent6" hlink="hlink" folHlink="folHlink"/>
  <p:timing>
    <p:tnLst>
      <p:par>
        <p:cTn id="1" dur="indefinite" restart="never" nodeType="tmRoot"/>
      </p:par>
    </p:tnLst>
  </p:timing>
  <p:hf hdr="0" ftr="0"/>
  <p:txStyles>
    <p:titleStyle>
      <a:lvl1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+mj-lt"/>
          <a:ea typeface="MS PGothic" pitchFamily="34" charset="-128"/>
          <a:cs typeface="ＭＳ Ｐゴシック" charset="0"/>
        </a:defRPr>
      </a:lvl1pPr>
      <a:lvl2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2pPr>
      <a:lvl3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3pPr>
      <a:lvl4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4pPr>
      <a:lvl5pPr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1829" b="1">
          <a:solidFill>
            <a:srgbClr val="595959"/>
          </a:solidFill>
          <a:latin typeface="Arial" charset="0"/>
          <a:ea typeface="MS PGothic" pitchFamily="34" charset="-128"/>
          <a:cs typeface="ＭＳ Ｐゴシック" charset="0"/>
        </a:defRPr>
      </a:lvl5pPr>
      <a:lvl6pPr marL="2785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6pPr>
      <a:lvl7pPr marL="557199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7pPr>
      <a:lvl8pPr marL="835798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8pPr>
      <a:lvl9pPr marL="1114397" algn="l" rtl="0" eaLnBrk="1" fontAlgn="base" hangingPunct="1">
        <a:lnSpc>
          <a:spcPts val="2438"/>
        </a:lnSpc>
        <a:spcBef>
          <a:spcPct val="0"/>
        </a:spcBef>
        <a:spcAft>
          <a:spcPct val="0"/>
        </a:spcAft>
        <a:defRPr sz="2072" b="1">
          <a:solidFill>
            <a:srgbClr val="993333"/>
          </a:solidFill>
          <a:latin typeface="Arial" charset="0"/>
          <a:ea typeface="ＭＳ Ｐゴシック" charset="0"/>
        </a:defRPr>
      </a:lvl9pPr>
    </p:titleStyle>
    <p:bodyStyle>
      <a:lvl1pPr marL="208950" indent="-208950" algn="l" rtl="0" eaLnBrk="1" fontAlgn="base" hangingPunct="1">
        <a:lnSpc>
          <a:spcPts val="1645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  <a:cs typeface="ＭＳ Ｐゴシック" charset="0"/>
        </a:defRPr>
      </a:lvl1pPr>
      <a:lvl2pPr marL="487549" indent="-208950" algn="l" rtl="0" eaLnBrk="1" fontAlgn="base" hangingPunct="1">
        <a:lnSpc>
          <a:spcPts val="1706"/>
        </a:lnSpc>
        <a:spcBef>
          <a:spcPct val="0"/>
        </a:spcBef>
        <a:spcAft>
          <a:spcPts val="854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2pPr>
      <a:lvl3pPr marL="766148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3pPr>
      <a:lvl4pPr marL="10447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4pPr>
      <a:lvl5pPr marL="1323347" indent="-208950" algn="l" rtl="0" eaLnBrk="1" fontAlgn="base" hangingPunct="1">
        <a:spcBef>
          <a:spcPct val="20000"/>
        </a:spcBef>
        <a:spcAft>
          <a:spcPct val="0"/>
        </a:spcAft>
        <a:buClr>
          <a:srgbClr val="9FAD28"/>
        </a:buClr>
        <a:buFont typeface="Lucida Grande" charset="0"/>
        <a:buChar char="➜"/>
        <a:defRPr sz="1402">
          <a:solidFill>
            <a:schemeClr val="tx1"/>
          </a:solidFill>
          <a:latin typeface="+mj-lt"/>
          <a:ea typeface="MS PGothic" pitchFamily="34" charset="-128"/>
        </a:defRPr>
      </a:lvl5pPr>
      <a:lvl6pPr marL="1532297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6pPr>
      <a:lvl7pPr marL="1810896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7pPr>
      <a:lvl8pPr marL="20894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8pPr>
      <a:lvl9pPr marL="2368095" indent="-139301" algn="l" rtl="0" eaLnBrk="1" fontAlgn="base" hangingPunct="1">
        <a:spcBef>
          <a:spcPct val="20000"/>
        </a:spcBef>
        <a:spcAft>
          <a:spcPct val="0"/>
        </a:spcAft>
        <a:buChar char="»"/>
        <a:defRPr sz="1402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1pPr>
      <a:lvl2pPr marL="2785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2pPr>
      <a:lvl3pPr marL="557199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3pPr>
      <a:lvl4pPr marL="835798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4pPr>
      <a:lvl5pPr marL="1114397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5pPr>
      <a:lvl6pPr marL="13929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6pPr>
      <a:lvl7pPr marL="1671596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7pPr>
      <a:lvl8pPr marL="19501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8pPr>
      <a:lvl9pPr marL="2228795" algn="l" defTabSz="278599" rtl="0" eaLnBrk="1" latinLnBrk="0" hangingPunct="1">
        <a:defRPr sz="109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1" y="971550"/>
            <a:ext cx="8023859" cy="3086100"/>
          </a:xfrm>
        </p:spPr>
        <p:txBody>
          <a:bodyPr/>
          <a:lstStyle/>
          <a:p>
            <a:pPr algn="ctr">
              <a:buNone/>
            </a:pPr>
            <a:endParaRPr lang="ru-RU" dirty="0" smtClean="0"/>
          </a:p>
          <a:p>
            <a:pPr algn="ct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2800" dirty="0" smtClean="0"/>
              <a:t>Visualization </a:t>
            </a:r>
            <a:r>
              <a:rPr lang="en-US" sz="2800" dirty="0" smtClean="0"/>
              <a:t>for </a:t>
            </a:r>
            <a:r>
              <a:rPr lang="en-US" sz="2800" dirty="0" smtClean="0"/>
              <a:t>Machine Learning models</a:t>
            </a:r>
            <a:endParaRPr lang="ru-RU" sz="28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endParaRPr lang="ru-RU" sz="18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endParaRPr lang="ru-RU" sz="1400" dirty="0" smtClean="0"/>
          </a:p>
          <a:p>
            <a:pPr algn="r"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400" dirty="0" smtClean="0"/>
              <a:t> 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Alexey </a:t>
            </a:r>
            <a:r>
              <a:rPr lang="en-US" sz="1800" dirty="0" err="1" smtClean="0"/>
              <a:t>Zaytsev</a:t>
            </a:r>
            <a:r>
              <a:rPr lang="en-US" sz="1800" dirty="0" smtClean="0"/>
              <a:t>,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err="1"/>
              <a:t>Skoltech</a:t>
            </a:r>
            <a:r>
              <a:rPr lang="en-US" sz="1800" dirty="0"/>
              <a:t>, </a:t>
            </a:r>
            <a:r>
              <a:rPr lang="en-US" sz="1800" dirty="0" smtClean="0"/>
              <a:t>CDISE</a:t>
            </a:r>
          </a:p>
          <a:p>
            <a:pPr>
              <a:lnSpc>
                <a:spcPct val="150000"/>
              </a:lnSpc>
              <a:spcAft>
                <a:spcPts val="0"/>
              </a:spcAft>
              <a:buNone/>
            </a:pPr>
            <a:r>
              <a:rPr lang="en-US" sz="1800" dirty="0" smtClean="0"/>
              <a:t>16 </a:t>
            </a:r>
            <a:r>
              <a:rPr lang="en-US" sz="1800" dirty="0" smtClean="0"/>
              <a:t>January</a:t>
            </a:r>
            <a:endParaRPr lang="ru-RU" sz="18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328876"/>
            <a:ext cx="9144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Craft of Data Visualization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classification target is discrete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10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4636" y="1251679"/>
            <a:ext cx="4976683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want to predict the target class of an object</a:t>
            </a:r>
          </a:p>
          <a:p>
            <a:endParaRPr lang="en-US" dirty="0"/>
          </a:p>
          <a:p>
            <a:r>
              <a:rPr lang="en-US" dirty="0" smtClean="0"/>
              <a:t>Examples: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Is the molecule a good drug?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Will </a:t>
            </a:r>
            <a:r>
              <a:rPr lang="en-US" dirty="0" smtClean="0"/>
              <a:t>the </a:t>
            </a:r>
            <a:r>
              <a:rPr lang="en-US" dirty="0"/>
              <a:t>customer </a:t>
            </a:r>
            <a:r>
              <a:rPr lang="en-US" dirty="0" smtClean="0"/>
              <a:t>pay a mortgage?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What dog breed is at the figure?</a:t>
            </a:r>
            <a:endParaRPr lang="en-US" dirty="0"/>
          </a:p>
        </p:txBody>
      </p:sp>
      <p:pic>
        <p:nvPicPr>
          <p:cNvPr id="1028" name="Picture 4" descr="https://storage.googleapis.com/kaggle-competitions/kaggle/5407/logos/front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155" y="1118427"/>
            <a:ext cx="2179845" cy="102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0 011-H-C-H ã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005" y="987700"/>
            <a:ext cx="1567930" cy="141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cdn-images-1.medium.com/max/1200/1*bHnak3AMWoAFRBd5PnifpQ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9400" y="2517301"/>
            <a:ext cx="4389747" cy="2219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81286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calculate errors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11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7170" name="Picture 2" descr="File:Sensitivity and specificity.sv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1788" y="906193"/>
            <a:ext cx="2015148" cy="3663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/>
          <p:cNvSpPr/>
          <p:nvPr/>
        </p:nvSpPr>
        <p:spPr>
          <a:xfrm>
            <a:off x="5240043" y="4604860"/>
            <a:ext cx="4572000" cy="2308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900" dirty="0"/>
              <a:t>https://en.wikipedia.org/wiki/File:Sensitivity_and_specificity.svg</a:t>
            </a:r>
          </a:p>
        </p:txBody>
      </p:sp>
      <p:pic>
        <p:nvPicPr>
          <p:cNvPr id="7172" name="Picture 4" descr="Related image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23" t="100"/>
          <a:stretch/>
        </p:blipFill>
        <p:spPr bwMode="auto">
          <a:xfrm>
            <a:off x="479430" y="949695"/>
            <a:ext cx="3925926" cy="3287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68043" y="4443833"/>
            <a:ext cx="4572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000" dirty="0"/>
              <a:t>https://scikit-learn.org/stable/auto_examples/model_selection/plot_confusion_matrix.html</a:t>
            </a:r>
          </a:p>
        </p:txBody>
      </p:sp>
    </p:spTree>
    <p:extLst>
      <p:ext uri="{BB962C8B-B14F-4D97-AF65-F5344CB8AC3E}">
        <p14:creationId xmlns:p14="http://schemas.microsoft.com/office/powerpoint/2010/main" val="251544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ROC &amp; Precision Recall curves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12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8194" name="Picture 2" descr="../../_images/sphx_glr_plot_roc_00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59788"/>
            <a:ext cx="4312018" cy="3681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../../_images/sphx_glr_plot_precision_recall_002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4411" y="1100700"/>
            <a:ext cx="4399273" cy="3399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842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decision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13</a:t>
            </a:fld>
            <a:endParaRPr lang="sv-SE" dirty="0">
              <a:solidFill>
                <a:srgbClr val="000000"/>
              </a:solidFill>
            </a:endParaRPr>
          </a:p>
        </p:txBody>
      </p:sp>
      <p:pic>
        <p:nvPicPr>
          <p:cNvPr id="4098" name="Picture 2" descr="https://cdn-images-1.medium.com/max/1500/1*PaMwv_AkpvQYV5qjSHyezQ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177" y="1168259"/>
            <a:ext cx="4032249" cy="29254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2971805" y="4518998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https://medium.com/@</a:t>
            </a:r>
            <a:r>
              <a:rPr lang="en-US" sz="1200" dirty="0" smtClean="0"/>
              <a:t>rnbrown/creating-and-visualizing-decision-trees-with-python-f8e8fa394176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9923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104" y="1021875"/>
            <a:ext cx="5652404" cy="38358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decision tree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14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5" y="4518998"/>
            <a:ext cx="4572000" cy="27699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http://www.r2d3.us/visual-intro-to-machine-learning-part-1/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479430" y="4123592"/>
            <a:ext cx="663570" cy="86164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479430" y="913186"/>
            <a:ext cx="663570" cy="86164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Times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2994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Neural Network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20068" y="4626041"/>
            <a:ext cx="3583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https://playground.tensorflow.org/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634" y="1075085"/>
            <a:ext cx="5726243" cy="3218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6893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Visualize the model: Neural Network with </a:t>
            </a:r>
            <a:r>
              <a:rPr lang="en-US" dirty="0" err="1" smtClean="0"/>
              <a:t>Tensorboard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220068" y="4626041"/>
            <a:ext cx="45577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https://www.tensorflow.org/guide/graph_viz</a:t>
            </a:r>
          </a:p>
        </p:txBody>
      </p:sp>
      <p:pic>
        <p:nvPicPr>
          <p:cNvPr id="5122" name="Picture 2" descr="Image result for tensorboard example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1063311"/>
            <a:ext cx="6198652" cy="324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1687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971805" y="4518998"/>
            <a:ext cx="4572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200" dirty="0"/>
              <a:t>http://www.michaeljgrogan.com/statsmodels-sklearn-linear-regression/ols-regression-results/</a:t>
            </a:r>
          </a:p>
        </p:txBody>
      </p:sp>
      <p:pic>
        <p:nvPicPr>
          <p:cNvPr id="10242" name="Picture 2" descr="http://www.michaeljgrogan.com/wp-content/uploads/2016/07/ols-regression-result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87913"/>
            <a:ext cx="5676900" cy="3286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09180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18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79430" y="1252904"/>
            <a:ext cx="7738016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If you are into Machine learning there are specific plots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For regression it is scatter plot or box plot for cross-validation runs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For classification there are ROC and PR AUC curves</a:t>
            </a:r>
          </a:p>
          <a:p>
            <a:pPr marL="800100" lvl="1" indent="-342900">
              <a:buAutoNum type="arabicPeriod"/>
            </a:pPr>
            <a:endParaRPr lang="en-U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There a lot of ways to visualize your machine learning models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Decision trees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Neural networks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 smtClean="0"/>
              <a:t>Linear regression</a:t>
            </a:r>
            <a:endParaRPr lang="ru-RU" dirty="0" smtClean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ru-RU" smtClean="0"/>
              <a:t>…</a:t>
            </a:r>
            <a:endParaRPr lang="en-US" dirty="0" smtClean="0"/>
          </a:p>
          <a:p>
            <a:pPr marL="342900" indent="-342900"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7689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There is a lot of basic plots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2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50849" y="4393580"/>
            <a:ext cx="43538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/>
              <a:t>Knaflic</a:t>
            </a:r>
            <a:r>
              <a:rPr lang="en-US" sz="1200" dirty="0"/>
              <a:t>, </a:t>
            </a:r>
            <a:r>
              <a:rPr lang="en-US" sz="1200" dirty="0" smtClean="0"/>
              <a:t>C.N.</a:t>
            </a:r>
            <a:r>
              <a:rPr lang="en-US" sz="1200" dirty="0"/>
              <a:t> </a:t>
            </a:r>
            <a:r>
              <a:rPr lang="en-US" sz="1200" i="1" dirty="0"/>
              <a:t>Storytelling with data: A data visualization guide </a:t>
            </a:r>
            <a:r>
              <a:rPr lang="en-US" sz="1200" i="1" dirty="0" smtClean="0"/>
              <a:t/>
            </a:r>
            <a:br>
              <a:rPr lang="en-US" sz="1200" i="1" dirty="0" smtClean="0"/>
            </a:br>
            <a:r>
              <a:rPr lang="en-US" sz="1200" i="1" dirty="0" smtClean="0"/>
              <a:t>for </a:t>
            </a:r>
            <a:r>
              <a:rPr lang="en-US" sz="1200" i="1" dirty="0"/>
              <a:t>business professionals</a:t>
            </a:r>
            <a:r>
              <a:rPr lang="en-US" sz="1200" dirty="0"/>
              <a:t>. John Wiley &amp; Sons, </a:t>
            </a:r>
            <a:r>
              <a:rPr lang="en-US" sz="1200" dirty="0" smtClean="0"/>
              <a:t>2015</a:t>
            </a:r>
            <a:endParaRPr lang="en-US" sz="12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114" y="945159"/>
            <a:ext cx="2330677" cy="331443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49443" y="913588"/>
            <a:ext cx="2312265" cy="3377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793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3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31896" y="1509774"/>
            <a:ext cx="7064375" cy="2110350"/>
          </a:xfrm>
        </p:spPr>
        <p:txBody>
          <a:bodyPr/>
          <a:lstStyle/>
          <a:p>
            <a:r>
              <a:rPr lang="en-US" sz="2000" dirty="0" smtClean="0"/>
              <a:t>We need specific plot for particular application areas</a:t>
            </a:r>
            <a:br>
              <a:rPr lang="en-US" sz="2000" dirty="0" smtClean="0"/>
            </a:br>
            <a:r>
              <a:rPr lang="en-US" sz="2000" dirty="0"/>
              <a:t/>
            </a:r>
            <a:br>
              <a:rPr lang="en-US" sz="2000" dirty="0"/>
            </a:b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1600" dirty="0" smtClean="0"/>
              <a:t>They are just basic plots, but with </a:t>
            </a:r>
            <a:br>
              <a:rPr lang="en-US" sz="1600" dirty="0" smtClean="0"/>
            </a:br>
            <a:r>
              <a:rPr lang="en-US" sz="1600" dirty="0" smtClean="0"/>
              <a:t>specific curves or points displayed</a:t>
            </a:r>
            <a:br>
              <a:rPr lang="en-US" sz="1600" dirty="0" smtClean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 smtClean="0"/>
              <a:t>We consider machine learning as an example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78596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Main problem statements in Machine Learning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4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2151" y="1236689"/>
            <a:ext cx="2576346" cy="175432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Regression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Classification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Clustering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Dimension reduction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352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regression target is continuous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5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4636" y="1251679"/>
            <a:ext cx="492538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We want to predict the target continuous value</a:t>
            </a:r>
          </a:p>
          <a:p>
            <a:endParaRPr lang="en-US" dirty="0"/>
          </a:p>
          <a:p>
            <a:r>
              <a:rPr lang="en-US" dirty="0" smtClean="0"/>
              <a:t>Examples:</a:t>
            </a:r>
          </a:p>
          <a:p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solubility of a molecule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price of a house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Predict performance of a portfolio</a:t>
            </a:r>
            <a:endParaRPr lang="en-US" dirty="0"/>
          </a:p>
        </p:txBody>
      </p:sp>
      <p:pic>
        <p:nvPicPr>
          <p:cNvPr id="1028" name="Picture 4" descr="https://storage.googleapis.com/kaggle-competitions/kaggle/5407/logos/front_pag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64155" y="1484471"/>
            <a:ext cx="2179845" cy="1023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s://ntguardian.files.wordpress.com/2017/03/unnamed-chunk-10-2.png?w=50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0023" y="2949971"/>
            <a:ext cx="1774061" cy="1774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0 011-H-C-H ã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2005" y="1232447"/>
            <a:ext cx="1567930" cy="14181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0755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Simplest way: measure errors for different approach and get table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6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235559"/>
            <a:ext cx="6683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/>
              <a:t>Hensman</a:t>
            </a:r>
            <a:r>
              <a:rPr lang="en-US" sz="1000" dirty="0"/>
              <a:t>, James, Nicolas </a:t>
            </a:r>
            <a:r>
              <a:rPr lang="en-US" sz="1000" dirty="0" err="1"/>
              <a:t>Durrande</a:t>
            </a:r>
            <a:r>
              <a:rPr lang="en-US" sz="1000" dirty="0"/>
              <a:t>, and Arno </a:t>
            </a:r>
            <a:r>
              <a:rPr lang="en-US" sz="1000" dirty="0" err="1"/>
              <a:t>Solin</a:t>
            </a:r>
            <a:r>
              <a:rPr lang="en-US" sz="1000" dirty="0"/>
              <a:t>. "</a:t>
            </a:r>
            <a:r>
              <a:rPr lang="en-US" sz="1000" dirty="0" err="1"/>
              <a:t>Variational</a:t>
            </a:r>
            <a:r>
              <a:rPr lang="en-US" sz="1000" dirty="0"/>
              <a:t> Fourier features for Gaussian processes." </a:t>
            </a:r>
            <a:r>
              <a:rPr lang="en-US" sz="1000" i="1" dirty="0"/>
              <a:t>Journal of Machine Learning Research</a:t>
            </a:r>
            <a:r>
              <a:rPr lang="en-US" sz="1000" dirty="0"/>
              <a:t> 18, no. 151 (2018): 1-52.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121" y="1766951"/>
            <a:ext cx="7217764" cy="1444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4165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Another simple way is to plot the model itself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7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235559"/>
            <a:ext cx="668329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 err="1"/>
              <a:t>Hensman</a:t>
            </a:r>
            <a:r>
              <a:rPr lang="en-US" sz="1000" dirty="0"/>
              <a:t>, James, Nicolas </a:t>
            </a:r>
            <a:r>
              <a:rPr lang="en-US" sz="1000" dirty="0" err="1"/>
              <a:t>Durrande</a:t>
            </a:r>
            <a:r>
              <a:rPr lang="en-US" sz="1000" dirty="0"/>
              <a:t>, and Arno </a:t>
            </a:r>
            <a:r>
              <a:rPr lang="en-US" sz="1000" dirty="0" err="1"/>
              <a:t>Solin</a:t>
            </a:r>
            <a:r>
              <a:rPr lang="en-US" sz="1000" dirty="0"/>
              <a:t>. "</a:t>
            </a:r>
            <a:r>
              <a:rPr lang="en-US" sz="1000" dirty="0" err="1"/>
              <a:t>Variational</a:t>
            </a:r>
            <a:r>
              <a:rPr lang="en-US" sz="1000" dirty="0"/>
              <a:t> Fourier features for Gaussian processes." </a:t>
            </a:r>
            <a:r>
              <a:rPr lang="en-US" sz="1000" i="1" dirty="0"/>
              <a:t>Journal of Machine Learning Research</a:t>
            </a:r>
            <a:r>
              <a:rPr lang="en-US" sz="1000" dirty="0"/>
              <a:t> 18, no. 151 (2018): 1-52.</a:t>
            </a:r>
            <a:endParaRPr lang="en-US" sz="1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1050871"/>
            <a:ext cx="5218054" cy="3073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3739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Scatter plot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8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481780"/>
            <a:ext cx="668329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http://staff.washington.edu/dbp/s423/PDFs/01-chapter-ALR-for-printing.pdf</a:t>
            </a:r>
            <a:endParaRPr lang="en-US" sz="1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9430" y="935577"/>
            <a:ext cx="3439985" cy="3353580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 bwMode="auto">
          <a:xfrm flipV="1">
            <a:off x="1019331" y="1019331"/>
            <a:ext cx="2765685" cy="277318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686858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 smtClean="0"/>
              <a:t>QQ plot</a:t>
            </a:r>
            <a:endParaRPr lang="ru-RU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algn="ctr">
              <a:defRPr/>
            </a:pPr>
            <a:fld id="{E72CDBCD-DC01-4FAC-8FDF-C9CFE58E3371}" type="slidenum">
              <a:rPr lang="sv-SE" smtClean="0">
                <a:solidFill>
                  <a:srgbClr val="000000"/>
                </a:solidFill>
              </a:rPr>
              <a:pPr algn="ctr">
                <a:defRPr/>
              </a:pPr>
              <a:t>9</a:t>
            </a:fld>
            <a:endParaRPr lang="sv-SE" dirty="0">
              <a:solidFill>
                <a:srgbClr val="000000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577121" y="4481780"/>
            <a:ext cx="668329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https://stats.stackexchange.com/questions/253916/what-does-this-q-q-plot-indicate-about-my-data</a:t>
            </a:r>
            <a:endParaRPr lang="en-US" sz="1000" dirty="0"/>
          </a:p>
        </p:txBody>
      </p:sp>
      <p:pic>
        <p:nvPicPr>
          <p:cNvPr id="2050" name="Picture 2" descr="enter image description he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9430" y="979798"/>
            <a:ext cx="5351413" cy="32651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03912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3_Skoltech">
  <a:themeElements>
    <a:clrScheme name="Sktech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FFFFFF"/>
      </a:accent1>
      <a:accent2>
        <a:srgbClr val="D7E282"/>
      </a:accent2>
      <a:accent3>
        <a:srgbClr val="C0D23E"/>
      </a:accent3>
      <a:accent4>
        <a:srgbClr val="8E9C24"/>
      </a:accent4>
      <a:accent5>
        <a:srgbClr val="606A18"/>
      </a:accent5>
      <a:accent6>
        <a:srgbClr val="31360C"/>
      </a:accent6>
      <a:hlink>
        <a:srgbClr val="FF0000"/>
      </a:hlink>
      <a:folHlink>
        <a:srgbClr val="009900"/>
      </a:folHlink>
    </a:clrScheme>
    <a:fontScheme name="Классическая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Times" charset="0"/>
            <a:ea typeface="ＭＳ Ｐゴシック" charset="0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00CC99"/>
        </a:accent1>
        <a:accent2>
          <a:srgbClr val="3333CC"/>
        </a:accent2>
        <a:accent3>
          <a:srgbClr val="FFFFFF"/>
        </a:accent3>
        <a:accent4>
          <a:srgbClr val="000000"/>
        </a:accent4>
        <a:accent5>
          <a:srgbClr val="AAE2CA"/>
        </a:accent5>
        <a:accent6>
          <a:srgbClr val="2D2DB9"/>
        </a:accent6>
        <a:hlink>
          <a:srgbClr val="CCCCFF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FF"/>
        </a:dk2>
        <a:lt2>
          <a:srgbClr val="FFFF00"/>
        </a:lt2>
        <a:accent1>
          <a:srgbClr val="FF9900"/>
        </a:accent1>
        <a:accent2>
          <a:srgbClr val="00FFFF"/>
        </a:accent2>
        <a:accent3>
          <a:srgbClr val="AAAAFF"/>
        </a:accent3>
        <a:accent4>
          <a:srgbClr val="DADADA"/>
        </a:accent4>
        <a:accent5>
          <a:srgbClr val="FFCAAA"/>
        </a:accent5>
        <a:accent6>
          <a:srgbClr val="00E7E7"/>
        </a:accent6>
        <a:hlink>
          <a:srgbClr val="FF0000"/>
        </a:hlink>
        <a:folHlink>
          <a:srgbClr val="969696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CC"/>
        </a:lt1>
        <a:dk2>
          <a:srgbClr val="808000"/>
        </a:dk2>
        <a:lt2>
          <a:srgbClr val="666633"/>
        </a:lt2>
        <a:accent1>
          <a:srgbClr val="339933"/>
        </a:accent1>
        <a:accent2>
          <a:srgbClr val="800000"/>
        </a:accent2>
        <a:accent3>
          <a:srgbClr val="FFFFE2"/>
        </a:accent3>
        <a:accent4>
          <a:srgbClr val="000000"/>
        </a:accent4>
        <a:accent5>
          <a:srgbClr val="ADCAAD"/>
        </a:accent5>
        <a:accent6>
          <a:srgbClr val="730000"/>
        </a:accent6>
        <a:hlink>
          <a:srgbClr val="0033CC"/>
        </a:hlink>
        <a:folHlink>
          <a:srgbClr val="FFCC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FFFFFF"/>
        </a:lt1>
        <a:dk2>
          <a:srgbClr val="000000"/>
        </a:dk2>
        <a:lt2>
          <a:srgbClr val="333333"/>
        </a:lt2>
        <a:accent1>
          <a:srgbClr val="DDDDDD"/>
        </a:accent1>
        <a:accent2>
          <a:srgbClr val="808080"/>
        </a:accent2>
        <a:accent3>
          <a:srgbClr val="FFFFFF"/>
        </a:accent3>
        <a:accent4>
          <a:srgbClr val="000000"/>
        </a:accent4>
        <a:accent5>
          <a:srgbClr val="EBEBEB"/>
        </a:accent5>
        <a:accent6>
          <a:srgbClr val="737373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FFCC66"/>
        </a:accent1>
        <a:accent2>
          <a:srgbClr val="0000FF"/>
        </a:accent2>
        <a:accent3>
          <a:srgbClr val="FFFFFF"/>
        </a:accent3>
        <a:accent4>
          <a:srgbClr val="000000"/>
        </a:accent4>
        <a:accent5>
          <a:srgbClr val="FFE2B8"/>
        </a:accent5>
        <a:accent6>
          <a:srgbClr val="0000E7"/>
        </a:accent6>
        <a:hlink>
          <a:srgbClr val="CC00CC"/>
        </a:hlink>
        <a:folHlink>
          <a:srgbClr val="C0C0C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C0C0C0"/>
        </a:accent1>
        <a:accent2>
          <a:srgbClr val="0066FF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005CE7"/>
        </a:accent6>
        <a:hlink>
          <a:srgbClr val="FF0000"/>
        </a:hlink>
        <a:folHlink>
          <a:srgbClr val="00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3399FF"/>
        </a:accent1>
        <a:accent2>
          <a:srgbClr val="99FFCC"/>
        </a:accent2>
        <a:accent3>
          <a:srgbClr val="FFFFFF"/>
        </a:accent3>
        <a:accent4>
          <a:srgbClr val="000000"/>
        </a:accent4>
        <a:accent5>
          <a:srgbClr val="ADCAFF"/>
        </a:accent5>
        <a:accent6>
          <a:srgbClr val="8AE7B9"/>
        </a:accent6>
        <a:hlink>
          <a:srgbClr val="CC00CC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11078</TotalTime>
  <Words>337</Words>
  <Application>Microsoft Office PowerPoint</Application>
  <PresentationFormat>On-screen Show (16:9)</PresentationFormat>
  <Paragraphs>89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6" baseType="lpstr">
      <vt:lpstr>ＭＳ Ｐゴシック</vt:lpstr>
      <vt:lpstr>ＭＳ Ｐゴシック</vt:lpstr>
      <vt:lpstr>Arial</vt:lpstr>
      <vt:lpstr>Calibri</vt:lpstr>
      <vt:lpstr>Lucida Grande</vt:lpstr>
      <vt:lpstr>Times</vt:lpstr>
      <vt:lpstr>2_Skoltech</vt:lpstr>
      <vt:lpstr>3_Skoltech</vt:lpstr>
      <vt:lpstr>PowerPoint Presentation</vt:lpstr>
      <vt:lpstr>There is a lot of basic plots</vt:lpstr>
      <vt:lpstr>We need specific plot for particular application areas   They are just basic plots, but with  specific curves or points displayed  We consider machine learning as an example</vt:lpstr>
      <vt:lpstr>Main problem statements in Machine Learning</vt:lpstr>
      <vt:lpstr>For regression target is continuous</vt:lpstr>
      <vt:lpstr>Simplest way: measure errors for different approach and get table</vt:lpstr>
      <vt:lpstr>Another simple way is to plot the model itself</vt:lpstr>
      <vt:lpstr>Scatter plot</vt:lpstr>
      <vt:lpstr>QQ plot</vt:lpstr>
      <vt:lpstr>For classification target is discrete</vt:lpstr>
      <vt:lpstr>Simplest way: calculate errors</vt:lpstr>
      <vt:lpstr>Simplest way: ROC &amp; Precision Recall curves</vt:lpstr>
      <vt:lpstr>Visualize the model: decision tree</vt:lpstr>
      <vt:lpstr>Visualize the model: decision tree</vt:lpstr>
      <vt:lpstr>Visualize the model: Neural Network</vt:lpstr>
      <vt:lpstr>Visualize the model: Neural Network with Tensorboard</vt:lpstr>
      <vt:lpstr>Linear regression</vt:lpstr>
      <vt:lpstr>Summary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Светлана Кузнецова</dc:creator>
  <cp:lastModifiedBy>Alexey Zaytsev</cp:lastModifiedBy>
  <cp:revision>462</cp:revision>
  <cp:lastPrinted>2018-05-25T13:52:10Z</cp:lastPrinted>
  <dcterms:created xsi:type="dcterms:W3CDTF">2016-01-26T13:21:13Z</dcterms:created>
  <dcterms:modified xsi:type="dcterms:W3CDTF">2019-01-16T12:25:30Z</dcterms:modified>
</cp:coreProperties>
</file>

<file path=docProps/thumbnail.jpeg>
</file>